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37.xml" ContentType="application/vnd.openxmlformats-officedocument.presentationml.slide+xml"/>
  <Override PartName="/ppt/slides/slide15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3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0.xml" ContentType="application/vnd.openxmlformats-officedocument.presentationml.slide+xml"/>
  <Override PartName="/ppt/slides/slide27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26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slides/slide29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notesMasterIdLst>
    <p:notesMasterId r:id="rId44"/>
  </p:notesMasterIdLst>
  <p:sldIdLst>
    <p:sldId id="266" r:id="rId3"/>
    <p:sldId id="257" r:id="rId4"/>
    <p:sldId id="362" r:id="rId5"/>
    <p:sldId id="340" r:id="rId6"/>
    <p:sldId id="273" r:id="rId7"/>
    <p:sldId id="280" r:id="rId8"/>
    <p:sldId id="283" r:id="rId9"/>
    <p:sldId id="286" r:id="rId10"/>
    <p:sldId id="363" r:id="rId11"/>
    <p:sldId id="284" r:id="rId12"/>
    <p:sldId id="261" r:id="rId13"/>
    <p:sldId id="342" r:id="rId14"/>
    <p:sldId id="343" r:id="rId15"/>
    <p:sldId id="364" r:id="rId16"/>
    <p:sldId id="289" r:id="rId17"/>
    <p:sldId id="344" r:id="rId18"/>
    <p:sldId id="365" r:id="rId19"/>
    <p:sldId id="346" r:id="rId20"/>
    <p:sldId id="334" r:id="rId21"/>
    <p:sldId id="297" r:id="rId22"/>
    <p:sldId id="299" r:id="rId23"/>
    <p:sldId id="377" r:id="rId24"/>
    <p:sldId id="384" r:id="rId25"/>
    <p:sldId id="378" r:id="rId26"/>
    <p:sldId id="379" r:id="rId27"/>
    <p:sldId id="380" r:id="rId28"/>
    <p:sldId id="381" r:id="rId29"/>
    <p:sldId id="382" r:id="rId30"/>
    <p:sldId id="383" r:id="rId31"/>
    <p:sldId id="366" r:id="rId32"/>
    <p:sldId id="385" r:id="rId33"/>
    <p:sldId id="386" r:id="rId34"/>
    <p:sldId id="368" r:id="rId35"/>
    <p:sldId id="369" r:id="rId36"/>
    <p:sldId id="370" r:id="rId37"/>
    <p:sldId id="371" r:id="rId38"/>
    <p:sldId id="372" r:id="rId39"/>
    <p:sldId id="373" r:id="rId40"/>
    <p:sldId id="374" r:id="rId41"/>
    <p:sldId id="375" r:id="rId42"/>
    <p:sldId id="376" r:id="rId43"/>
  </p:sldIdLst>
  <p:sldSz cx="9144000" cy="6858000" type="screen4x3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6" autoAdjust="0"/>
    <p:restoredTop sz="94660"/>
  </p:normalViewPr>
  <p:slideViewPr>
    <p:cSldViewPr>
      <p:cViewPr>
        <p:scale>
          <a:sx n="100" d="100"/>
          <a:sy n="100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50" Type="http://schemas.openxmlformats.org/officeDocument/2006/relationships/customXml" Target="../customXml/item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52" Type="http://schemas.openxmlformats.org/officeDocument/2006/relationships/customXml" Target="../customXml/item4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customXml" Target="../customXml/item3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864AC-0B65-4F85-886A-2613A3C7D580}" type="datetimeFigureOut">
              <a:rPr lang="bg-BG" smtClean="0"/>
              <a:t>8.2.2016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C2D56-3F28-4AAD-A370-A984685151D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9203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22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30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endParaRPr lang="ru-RU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710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27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467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Picture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>
            <a:fillRect/>
          </a:stretch>
        </p:blipFill>
        <p:spPr bwMode="auto">
          <a:xfrm>
            <a:off x="0" y="1268413"/>
            <a:ext cx="9144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16578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50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5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09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75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9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78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91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917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54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783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07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64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788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291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07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09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71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367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1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6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8424936" cy="2664297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2600" dirty="0">
                <a:solidFill>
                  <a:srgbClr val="002060"/>
                </a:solidFill>
              </a:rPr>
              <a:t>ОПЕРАТИВНА ПРОГРАМА</a:t>
            </a:r>
            <a:r>
              <a:rPr lang="bg-BG" sz="2600" dirty="0"/>
              <a:t/>
            </a:r>
            <a:br>
              <a:rPr lang="bg-BG" sz="2600" dirty="0"/>
            </a:br>
            <a:r>
              <a:rPr lang="bg-BG" sz="2600" dirty="0">
                <a:solidFill>
                  <a:srgbClr val="002060"/>
                </a:solidFill>
              </a:rPr>
              <a:t>“ИНОВАЦИИ И КОНКУРЕНТОСПОСОБНОСТ“</a:t>
            </a:r>
            <a:br>
              <a:rPr lang="bg-BG" sz="2600" dirty="0">
                <a:solidFill>
                  <a:srgbClr val="002060"/>
                </a:solidFill>
              </a:rPr>
            </a:br>
            <a:r>
              <a:rPr lang="bg-BG" sz="2600" dirty="0" smtClean="0">
                <a:solidFill>
                  <a:srgbClr val="002060"/>
                </a:solidFill>
              </a:rPr>
              <a:t>2014-2020</a:t>
            </a: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/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bg-BG" sz="3200" dirty="0" smtClean="0"/>
              <a:t>„</a:t>
            </a:r>
            <a:r>
              <a:rPr lang="ru-RU" sz="3200" dirty="0" err="1"/>
              <a:t>Подкрепа</a:t>
            </a:r>
            <a:r>
              <a:rPr lang="ru-RU" sz="3200" dirty="0"/>
              <a:t> за </a:t>
            </a:r>
            <a:r>
              <a:rPr lang="ru-RU" sz="3200" dirty="0" err="1"/>
              <a:t>разработване</a:t>
            </a:r>
            <a:r>
              <a:rPr lang="ru-RU" sz="3200" dirty="0"/>
              <a:t> на </a:t>
            </a:r>
            <a:r>
              <a:rPr lang="ru-RU" sz="3200" dirty="0" err="1"/>
              <a:t>иновации</a:t>
            </a:r>
            <a:r>
              <a:rPr lang="ru-RU" sz="3200" dirty="0"/>
              <a:t> от </a:t>
            </a:r>
            <a:r>
              <a:rPr lang="ru-RU" sz="3200" dirty="0" err="1"/>
              <a:t>стартиращи</a:t>
            </a:r>
            <a:r>
              <a:rPr lang="ru-RU" sz="3200" dirty="0"/>
              <a:t> </a:t>
            </a:r>
            <a:r>
              <a:rPr lang="ru-RU" sz="3200" dirty="0" smtClean="0"/>
              <a:t>предприятия</a:t>
            </a:r>
            <a:r>
              <a:rPr lang="bg-BG" sz="3200" dirty="0" smtClean="0"/>
              <a:t>“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bg-BG" sz="2800" dirty="0" smtClean="0">
                <a:solidFill>
                  <a:srgbClr val="002060"/>
                </a:solidFill>
              </a:rPr>
              <a:t/>
            </a:r>
            <a:br>
              <a:rPr lang="bg-BG" sz="2800" dirty="0" smtClean="0">
                <a:solidFill>
                  <a:srgbClr val="002060"/>
                </a:solidFill>
              </a:rPr>
            </a:br>
            <a:endParaRPr lang="bg-BG" sz="28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72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71242"/>
            <a:ext cx="8208912" cy="73747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едопустими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(5)</a:t>
            </a:r>
            <a:b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848872" cy="5040560"/>
          </a:xfrm>
        </p:spPr>
        <p:txBody>
          <a:bodyPr>
            <a:normAutofit fontScale="92500" lnSpcReduction="20000"/>
          </a:bodyPr>
          <a:lstStyle/>
          <a:p>
            <a:pPr marL="285750" lvl="0" indent="-28575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Предприятията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извършващи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основната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си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икономическа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кандидатстващи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финансиране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КИД 2008 </a:t>
            </a:r>
            <a:r>
              <a:rPr lang="bg-BG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попадат в Сектор С - код на икономическа дейност 10 „Производство на хранителни продукти” и код 11 „Производство на напитки”:</a:t>
            </a:r>
          </a:p>
          <a:p>
            <a:pPr marL="285750" lvl="0" indent="-28575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endParaRPr lang="bg-BG" sz="17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- 10.1 „Производство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- 10.2. „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консервиране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риба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водни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- 10.3 „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консервиране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плодове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зеленчуци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- 10.4.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растителни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животински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масла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мазнини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- 10.5.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мляко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млечни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- 10.6.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мелничарски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нишесте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нишестени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- 10.81.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захар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- 10.83. „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кафе и чай”;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- 10.84. 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хранителни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подправки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овкусители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- 10.91.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храни за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- 11.02. „Производство на вина от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грозде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- 11.03.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ферментирали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напитки”;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- 11.06. „Производство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малц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650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208912" cy="5832648"/>
          </a:xfrm>
        </p:spPr>
        <p:txBody>
          <a:bodyPr>
            <a:normAutofit fontScale="6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endParaRPr lang="ru-RU" sz="2600" b="1" dirty="0" smtClean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26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2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6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2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(1) </a:t>
            </a:r>
            <a:endParaRPr lang="bg-BG" sz="26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води до </a:t>
            </a:r>
            <a:r>
              <a:rPr lang="ru-RU" sz="2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2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2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иновационен</a:t>
            </a:r>
            <a:r>
              <a:rPr lang="ru-RU" sz="2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(стока или услуга) или </a:t>
            </a:r>
            <a:r>
              <a:rPr lang="ru-RU" sz="2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иновационен</a:t>
            </a:r>
            <a:r>
              <a:rPr lang="ru-RU" sz="2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попадащи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в обхвата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изброените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по-долу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приоритетни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направления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</a:t>
            </a:r>
            <a:r>
              <a:rPr lang="ru-RU" sz="2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ИСИС: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2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ИКТ и информатика: 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особено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Fabless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нови подходи за дизайн и/или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асемблиране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ИКТ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подходи в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машиностроене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медицина и творчески индустрии (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другите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области), вкл.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дигитализация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културно-историческо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наследство,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развлекателни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образователни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„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инбедид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− 3D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дигитализация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визуализация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прототипиране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Big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Data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Grid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Cloud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Technologies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безжични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сензорни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мрежи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безжична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комуникация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/управление;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езикови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технологии;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хибридни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"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native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" приложения,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приложения за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експлоатиране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нови услуги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използване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нови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възможности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аутсорсинг и ИКТ-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91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980728"/>
            <a:ext cx="8280920" cy="5544616"/>
          </a:xfrm>
        </p:spPr>
        <p:txBody>
          <a:bodyPr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9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49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9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49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(2) </a:t>
            </a:r>
            <a:endParaRPr lang="bg-BG" sz="49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49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49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Мехатроника и чисти технологии: </a:t>
            </a:r>
            <a:endParaRPr lang="ru-RU" sz="49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базови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детайли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вграждани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 от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мехатронен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агрегат или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самостоятелно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съставляващи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такъв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агрегат;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машиностроене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уредостроене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вкл. части,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компоненти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 акцент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енергетиката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инженеринг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реинженеринг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продължаване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жизнения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цикъл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индустриални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автоматизирано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управление с приложение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вграждане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ВЕИ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изкуствен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съвременни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информационни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комплекси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автономни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енергийни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роботика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автоматизация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т.ч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3-D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моделиране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автоматизирани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проектиране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производство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високо-технологични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участие в над-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верига, вкл.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аеро-космическата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индустрия;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био-мехатроника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„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домове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 – „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градове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чисти 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технологии с акцент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енергетиката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съхранение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спестяване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ефективно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разпределение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енергия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електрически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превозни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еко-мобилност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водород-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модели и технологии,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безотпадни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технологии, технологии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включване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отпадъчни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производства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производства).</a:t>
            </a:r>
          </a:p>
        </p:txBody>
      </p:sp>
    </p:spTree>
    <p:extLst>
      <p:ext uri="{BB962C8B-B14F-4D97-AF65-F5344CB8AC3E}">
        <p14:creationId xmlns:p14="http://schemas.microsoft.com/office/powerpoint/2010/main" val="28556006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(3)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7920880" cy="5112568"/>
          </a:xfrm>
        </p:spPr>
        <p:txBody>
          <a:bodyPr>
            <a:normAutofit fontScale="25000" lnSpcReduction="20000"/>
          </a:bodyPr>
          <a:lstStyle/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5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Индустрия за </a:t>
            </a:r>
            <a:r>
              <a:rPr lang="ru-RU" sz="5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здравословен</a:t>
            </a:r>
            <a:r>
              <a:rPr lang="ru-RU" sz="5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живот и биотехнологии: </a:t>
            </a:r>
            <a:endParaRPr lang="ru-RU" sz="5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чисто производство,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съхранение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достигане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потребител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специфични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български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съставки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средства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кисело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мляко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мед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пчелни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хляб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вино,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млечни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етерични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масла,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бира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билки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билкови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козметични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специализирани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храни и напитки (бебешки и детски, „космически“ храни);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инструменти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медицинска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дентална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диагностика и терапия и/или участие в над-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верига;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персонална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медицина, диагностика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индивидуална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терапия,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лечебни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лекарствени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форми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средства;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медицински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лечебен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акцент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възможностите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персонализация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немасов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персонален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нано-технологии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услуга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медицината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био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-технологии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здравословен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начин на живот;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„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сини“ технологии и приложение на нови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технологии 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устойчивото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ползване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морски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ресурси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инсталации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добиване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екологично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чиста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електроенергия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промишлена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вода;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зелена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икономика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4797557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(4)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700808"/>
            <a:ext cx="7920880" cy="4968552"/>
          </a:xfrm>
        </p:spPr>
        <p:txBody>
          <a:bodyPr>
            <a:normAutofit fontScale="32500" lnSpcReduction="20000"/>
          </a:bodyPr>
          <a:lstStyle/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49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Нови 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технологии в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креативните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рекреативните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индустрии: 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културните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творческите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индустрии (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според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дефиниция на ЕК: архитектура, архивно дело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библиотекарство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артистични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занаятчийство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аудио-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визуални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форми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филми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ТВ, видео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мултимедия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наследство, дизайн, вкл. моден дизайн, фестивали,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музика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сценични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визуални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изкуства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издателска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радио;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компютърни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мобилни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приложения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образователен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маркетинг и/или развлекателен характер;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алтернативен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фестивален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екстремен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спорт (за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стимулиране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несезонен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немасов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 постоянен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нишов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стоки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в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сфери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(напр.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носии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велосипеди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стени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катерене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др. стоки 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алтернативни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екстремни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спортове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костюми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декори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исторически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възстановки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специализирана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екипировка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печатни издания).</a:t>
            </a:r>
          </a:p>
        </p:txBody>
      </p:sp>
    </p:spTree>
    <p:extLst>
      <p:ext uri="{BB962C8B-B14F-4D97-AF65-F5344CB8AC3E}">
        <p14:creationId xmlns:p14="http://schemas.microsoft.com/office/powerpoint/2010/main" val="95667263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 </a:t>
            </a:r>
            <a:r>
              <a:rPr lang="bg-BG" sz="1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(5)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208912" cy="5112568"/>
          </a:xfrm>
        </p:spPr>
        <p:txBody>
          <a:bodyPr numCol="1"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трябва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насочени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bg-BG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Наръчника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Осло (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Manuel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d’Oslo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3e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édition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© OECD/EUROPEAN COMMUNITIES 2005) </a:t>
            </a:r>
            <a:r>
              <a:rPr lang="ru-RU" sz="4300" b="1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300" b="1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въвеждане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употреба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някакъв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нов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значително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подобрен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(стока или услуга)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на нов метод за маркетинг или на нов 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организационен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метод в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търговската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практика,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организацията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работните места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външните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предимства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при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повишават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конкурентоспособността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фирмите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3700" i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4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оглед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постигане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целите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индикаторите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заложени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ОПИК 2014-2020, по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бъдат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САМО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въвеждащи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продуктова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4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Проектът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в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хоризонталните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политики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залегнали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чл. 7 и чл. 8 на Регламент (ЕС) № 1303/2013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Европейския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парламент и на </a:t>
            </a:r>
            <a:r>
              <a:rPr lang="ru-RU" sz="4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Съвета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3083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8280920" cy="4968552"/>
          </a:xfrm>
        </p:spPr>
        <p:txBody>
          <a:bodyPr numCol="1"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1/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приложни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научни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изследвания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тествания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изпитвания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измервания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методики),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2/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Проучване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прилагане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резултати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научни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изследвания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технологии,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know-how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непатентовани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открития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права по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3/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Защита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международно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равнище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такси за регистрация на патент, полезен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модел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промишлен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дизайн);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4/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прототипи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пилотни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линии;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68708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340768"/>
            <a:ext cx="8136904" cy="4968552"/>
          </a:xfrm>
        </p:spPr>
        <p:txBody>
          <a:bodyPr numCol="1">
            <a:normAutofit fontScale="25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6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5/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Изработване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икономическа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оценка,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оценка 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оценка (вкл.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инвестиционен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бизнес план)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иновативен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3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6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6/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технологии за производство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3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6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7/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Изработване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анализи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проучвания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маркетингови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пазарна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реализация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3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6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8/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Организиране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промоционални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събития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популяризиране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6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3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6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9/ </a:t>
            </a:r>
            <a:r>
              <a:rPr lang="ru-RU" sz="6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Визуализация на </a:t>
            </a:r>
            <a:r>
              <a:rPr lang="ru-RU" sz="6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проекта.</a:t>
            </a:r>
            <a:endParaRPr lang="ru-RU" sz="6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8685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496944" cy="5112568"/>
          </a:xfrm>
        </p:spPr>
        <p:txBody>
          <a:bodyPr numCol="1">
            <a:normAutofit fontScale="25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52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</a:t>
            </a:r>
            <a:endParaRPr lang="ru-RU" sz="5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физически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завършени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изцяло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формуляра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бенефициента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независимо дали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всички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плащания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него;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след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срок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вече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публични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източници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втора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употреба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заведени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път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получателя на помощта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доставчик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производител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строително-монтажни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работи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(СМР);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нематериални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постигане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целите на проекта;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компютърно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административни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нужди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управление – ERP, CRM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подобни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модули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тях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5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770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93610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412776"/>
            <a:ext cx="8496944" cy="5040560"/>
          </a:xfrm>
        </p:spPr>
        <p:txBody>
          <a:bodyPr numCol="1">
            <a:normAutofit fontScale="25000" lnSpcReduction="20000"/>
          </a:bodyPr>
          <a:lstStyle/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и/или доставка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ресурси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производство,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имащи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характер на стоково-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запаси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суровини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полуобработени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компоненти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резервни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части), 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изключение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прототипи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пилотни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линии;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наемане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транспортни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предложение;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одит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проекта;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юридически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счетоводни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от общ характер;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изработване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общи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анализи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проучвания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маркетингови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реализация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участие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събития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семинари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конференции, работни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срещи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изложения и др.);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реклама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новите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технологии,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/услуги –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включително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не само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публикуване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обяви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периодични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издания,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изработка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излъчване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рекламни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спотове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(радио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телевизионни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 и др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.;</a:t>
            </a:r>
            <a:endParaRPr lang="ru-RU" sz="5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товарни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автомобили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сухопътен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транспорт.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43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28303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712968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 </a:t>
            </a:r>
            <a:endParaRPr lang="bg-BG" sz="16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27584" y="1484784"/>
            <a:ext cx="7560840" cy="4752528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(1)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Основна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цел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процедура</a:t>
            </a:r>
            <a:r>
              <a:rPr lang="bg-BG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та: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стартиращи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 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страната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повишаване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ИСИС,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подкрепени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води до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продукт (стока или услуга) или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приоритетните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направления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ИСИС. 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Очаквани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резултати: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нарастване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дела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стартиращите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разработващи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ИСИС,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резултат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което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иновационния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им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капацитет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конкурентоспособност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345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Приоритизиране на проектите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848872" cy="4680520"/>
          </a:xfrm>
        </p:spPr>
        <p:txBody>
          <a:bodyPr numCol="1">
            <a:normAutofit/>
          </a:bodyPr>
          <a:lstStyle/>
          <a:p>
            <a:pPr marL="466725" indent="-285750">
              <a:spcBef>
                <a:spcPts val="0"/>
              </a:spcBef>
              <a:buClr>
                <a:schemeClr val="bg2">
                  <a:lumMod val="25000"/>
                </a:schemeClr>
              </a:buClr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Регионална специализация съгласно ИСИС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за проекти, попадащи в приоритетните тематични области за съответния район за планиране </a:t>
            </a:r>
            <a:r>
              <a:rPr lang="en-US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(NUTS 2)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180975" lvl="0" indent="0" algn="just" fontAlgn="base">
              <a:spcBef>
                <a:spcPts val="0"/>
              </a:spcBef>
              <a:buClrTx/>
              <a:buNone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Регионално приоритизиране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– за проекти, които се изпълняват на територията на Северозападен район за планиране.</a:t>
            </a:r>
          </a:p>
          <a:p>
            <a:pPr marL="180975" lvl="0" indent="0" algn="just" fontAlgn="base">
              <a:spcBef>
                <a:spcPts val="0"/>
              </a:spcBef>
              <a:buClrTx/>
              <a:buNone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Участие в </a:t>
            </a:r>
            <a:r>
              <a:rPr lang="ru-RU" sz="15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Рамковите</a:t>
            </a:r>
            <a:r>
              <a:rPr lang="ru-RU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5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участие на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екипа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кандидата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ключови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експерти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областта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разработваната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Рамковите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Подкрепа за </a:t>
            </a:r>
            <a:r>
              <a:rPr lang="bg-BG" sz="15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еко-иновции</a:t>
            </a: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проекти, които </a:t>
            </a:r>
            <a:r>
              <a:rPr lang="ru-RU" sz="15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включват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5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еко-иновации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7508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Продължителност </a:t>
            </a:r>
            <a:r>
              <a:rPr lang="bg-BG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проектите, краен срок </a:t>
            </a:r>
            <a:r>
              <a:rPr lang="bg-BG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за подаване, п</a:t>
            </a: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редоставяне </a:t>
            </a:r>
            <a:r>
              <a:rPr lang="bg-BG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на допълнителна информация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628800"/>
            <a:ext cx="8352928" cy="4680520"/>
          </a:xfrm>
        </p:spPr>
        <p:txBody>
          <a:bodyPr numCol="1">
            <a:normAutofit/>
          </a:bodyPr>
          <a:lstStyle/>
          <a:p>
            <a:pPr marL="180975" indent="0">
              <a:spcBef>
                <a:spcPts val="0"/>
              </a:spcBef>
              <a:buClr>
                <a:schemeClr val="bg2">
                  <a:lumMod val="25000"/>
                </a:schemeClr>
              </a:buClr>
              <a:buNone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Продължителността на изпълнение на всеки проект не следва да надвишава </a:t>
            </a:r>
            <a:r>
              <a:rPr lang="bg-BG" sz="16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24 месеца</a:t>
            </a:r>
            <a:r>
              <a:rPr lang="bg-BG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считано от датата на влизане в сила на административния договор за предоставяне на безвъзмездна финансова помощ;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 е с </a:t>
            </a:r>
            <a:r>
              <a:rPr lang="bg-BG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bg-BG" sz="16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краен срок за кандидатстване:  </a:t>
            </a:r>
            <a:r>
              <a:rPr lang="bg-BG" sz="1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05 май 2016 г. </a:t>
            </a:r>
            <a:endParaRPr lang="bg-BG" sz="18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Кандидатите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задават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въпроси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да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Условията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до 3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седмици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срок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предложения.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въпроси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се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задават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само по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електронната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поща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по-долу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ясно се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посочва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наименованието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подбор на </a:t>
            </a: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	Адрес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поща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startups@mi.government.bg</a:t>
            </a: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7489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424936" cy="2376264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3200" dirty="0"/>
              <a:t/>
            </a:r>
            <a:br>
              <a:rPr lang="bg-BG" sz="3200" dirty="0"/>
            </a:br>
            <a:r>
              <a:rPr lang="bg-BG" sz="4200" dirty="0" smtClean="0"/>
              <a:t>Кандидатстване, оценка и договаряне</a:t>
            </a:r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071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Подаване на проектни предложения</a:t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700808"/>
            <a:ext cx="8352928" cy="4608512"/>
          </a:xfrm>
        </p:spPr>
        <p:txBody>
          <a:bodyPr numCol="1">
            <a:norm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по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настоящата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процедура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изцяло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път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базиран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формуляр 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формуляра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Информационната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система за управление и наблюдение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Структурните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инструменти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(ИСУН 2020)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единствено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използването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Квалифициран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(КЕП)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модула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„Е-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“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интернет адрес: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https://eumis2020.government.bg</a:t>
            </a:r>
            <a:endParaRPr lang="ru-RU" sz="18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Приложение 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предоставени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детайлни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указания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Формуляр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прилагането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подписаните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с КЕП.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85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24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Регулаторна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рамка и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етапи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на оценка на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проектните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предложения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772816"/>
            <a:ext cx="8136904" cy="4536504"/>
          </a:xfrm>
        </p:spPr>
        <p:txBody>
          <a:bodyPr numCol="1">
            <a:normAutofit fontScale="92500"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Регулаторна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рамка –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Закон за управление на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средствата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Европейските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структурни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инвестиционни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фондове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22.12.2015 г.; ПМС 107/10.05.2014 г.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7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 на 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подбор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</a:t>
            </a:r>
            <a:r>
              <a:rPr lang="en-US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 един </a:t>
            </a:r>
            <a:r>
              <a:rPr lang="ru-RU" sz="17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краен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срок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en-US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17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7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Краен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за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предложения: 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05.05.2016 г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., 19:00 часа</a:t>
            </a:r>
            <a:r>
              <a:rPr lang="en-US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17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en-US" sz="17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извършване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оценка на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проектните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 </a:t>
            </a:r>
            <a:r>
              <a:rPr lang="bg-BG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три месеца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7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издаването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акта за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назначаване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Оценителната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а в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определените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7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чл. 33, ал.2 от 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ЗУСЕСИФ случаи – до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четири</a:t>
            </a:r>
            <a:r>
              <a:rPr lang="ru-RU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месеца</a:t>
            </a:r>
            <a:r>
              <a:rPr lang="en-US" sz="17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17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7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Етапи</a:t>
            </a:r>
            <a:r>
              <a:rPr lang="ru-RU" sz="17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 </a:t>
            </a:r>
            <a:r>
              <a:rPr lang="ru-RU" sz="17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оценяване</a:t>
            </a:r>
            <a:r>
              <a:rPr lang="ru-RU" sz="17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538163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7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оценка на </a:t>
            </a:r>
            <a:r>
              <a:rPr lang="ru-RU" sz="17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административното</a:t>
            </a:r>
            <a:r>
              <a:rPr lang="ru-RU" sz="17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17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7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допустимостта</a:t>
            </a:r>
            <a:endParaRPr lang="ru-RU" sz="1700" i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538163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7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17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7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7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оценка</a:t>
            </a:r>
            <a:endParaRPr lang="ru-RU" sz="17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5190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25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Оценка на административно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съответствие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допустимост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(1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700808"/>
            <a:ext cx="7920880" cy="4608512"/>
          </a:xfrm>
        </p:spPr>
        <p:txBody>
          <a:bodyPr numCol="1">
            <a:normAutofit fontScale="85000" lnSpcReduction="20000"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 предложение се отнася за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обявената процедура за подбор на проекти</a:t>
            </a: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0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Налице са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всички </a:t>
            </a:r>
            <a:r>
              <a:rPr lang="bg-BG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документи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представени,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попълнени и 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подписани с КЕП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 изискванията на Условията за кандидатстване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0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 основа на Формуляра за кандидатстване и представените документи е налице </a:t>
            </a:r>
            <a:r>
              <a:rPr lang="bg-BG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съответствие на кандидатите и проектните дейности с критериите за допустимост</a:t>
            </a: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посочени в Условията за кандидатстване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0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установена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липса на документи и/или друга нередовност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Оценителната комисия изпраща до кандидата уведомление за установените </a:t>
            </a:r>
            <a:r>
              <a:rPr lang="bg-BG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нередовности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като определя срок за отстраняване от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една седмица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0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Уведомленията за установени </a:t>
            </a:r>
            <a:r>
              <a:rPr lang="bg-BG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нередовности</a:t>
            </a: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изпращат през ИСУН 2020 чрез електронния профил на кандидата, като е предоставен срок от </a:t>
            </a:r>
            <a:r>
              <a:rPr lang="bg-BG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3 дни </a:t>
            </a: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проверка на съдържанието на изпратеното искане</a:t>
            </a:r>
            <a:endParaRPr lang="bg-BG" sz="18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0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Неотстраняването на </a:t>
            </a:r>
            <a:r>
              <a:rPr lang="bg-BG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нередовностите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срок може да доведе до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прекратяване на производството по отношение на кандидата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до получаване на по-малък брой точки от проектното предложение или до редуциране на разходи в бюджета на проекта.</a:t>
            </a:r>
            <a:endParaRPr lang="bg-BG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223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26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Оценка на административно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съответствие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допустимост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628800"/>
            <a:ext cx="7776864" cy="4680520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 се допуска въвеждането на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 критерии 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оценка или изменение на критериите по време на провеждането на процедурата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 приключване на този етап на оценка, на интернет страницата на УО (</a:t>
            </a:r>
            <a:r>
              <a:rPr lang="bg-BG" sz="14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www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bg-BG" sz="14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opcompetitiveness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bg-BG" sz="14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bg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 и в ИСУН се публикува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списък на проектните предложения, които не се допускат до техническа и финансова оценка 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 основанията за недопускане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УО съобщава на всеки кандидат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включен в списъка само и единствено чрез ИСУН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за възражения –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една седмица 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 датата на съобщаването   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за произнасяне по възражението –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една седмица от датата на получаване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8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Ръководителят на Управляващия орган може да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върне проектното предложение за техническа и финансова оценка </a:t>
            </a:r>
            <a:r>
              <a:rPr lang="bg-BG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или да </a:t>
            </a:r>
            <a:r>
              <a:rPr lang="bg-BG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прекрати производството по отношение на съответния кандидат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3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27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Техническа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оценка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7560840" cy="4680520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Оценка на всички проектни предложения,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успешно преминали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етап оценка на административното съответствие и допустимостта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установяване на обстоятелства и/или неяснота в предоставената в проектното предложение информация е възможно да бъдат изискани документи/разяснения от кандидатите в срок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 5 работни дни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Предоставяната допълнителна информация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 следва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 съдържа елементи, водещи до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подобряване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първоначалното проектно предложение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 се проверка за липса или наличие на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двойно финансиране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проекта или на дейности от него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5132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Техническа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оценка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772816"/>
            <a:ext cx="7344816" cy="4536504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наличие на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недопустими разходи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Оценителната комисия служебно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коригира/премахва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съответните разходи от бюджета на проекта</a:t>
            </a:r>
            <a:endParaRPr lang="en-US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случай че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предложение получи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„0” точки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показател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„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Новост на разработваната иновация“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по показател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„Реалистичност на разходите по проекта“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проектното </a:t>
            </a:r>
            <a:r>
              <a:rPr lang="bg-BG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едложение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се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отхвърля</a:t>
            </a:r>
            <a:endParaRPr lang="ru-RU" sz="18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Минимален праг за класиране: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51 точки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Проектните предложения се класират в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низходящ ред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съобразно получената оценка до покриване на общия размер на финансовите средства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881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Процедура по </a:t>
            </a: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договаряне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772816"/>
            <a:ext cx="7344816" cy="4536504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Преди сключване на административен договор, Управляващият орган ще извършва и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документална проверка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включени проекти в списъка с одобрените за финансиране проектни предложения/списъка с резервни кандидати за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свързани предприятия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осъществяващи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сходна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дейност. В случай че бъде установено наличие на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посоченото обстоятелство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ще бъде издадено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Решение за отказ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предоставяне на безвъзмездна финансова помощ на всяко проектно предложение от списъка с одобрени за финансиране проектни предложения,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класирано след първото такова по точки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което също е включено списъка с одобрени за финансиране проектни предложения/списъка с резервни проектни предложения.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5963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712968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 </a:t>
            </a:r>
            <a:endParaRPr lang="bg-BG" sz="16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27584" y="1484784"/>
            <a:ext cx="7560840" cy="4752528"/>
          </a:xfrm>
        </p:spPr>
        <p:txBody>
          <a:bodyPr>
            <a:normAutofit fontScale="9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(2)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9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Общ бюджет </a:t>
            </a:r>
            <a:r>
              <a:rPr lang="ru-RU" sz="19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9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9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– 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19 558 300 </a:t>
            </a:r>
            <a:r>
              <a:rPr lang="ru-RU" sz="19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лв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(10 </a:t>
            </a:r>
            <a:r>
              <a:rPr lang="ru-RU" sz="19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млн.евро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19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9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Минимален 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размер на помощта 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- 50 000 </a:t>
            </a:r>
            <a:r>
              <a:rPr lang="ru-RU" sz="19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лв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9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19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Максимален размер на помощта – 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391 166 </a:t>
            </a:r>
            <a:r>
              <a:rPr lang="ru-RU" sz="19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лв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en-US" sz="19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Максималният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размер на помощта по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настоящата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процедура за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едно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също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предприятие,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заедно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другите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получени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минимални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помощи, не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може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надхвърля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левовата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равностойност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200 000 евро за период от три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бюджетни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i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години</a:t>
            </a:r>
            <a:r>
              <a:rPr lang="ru-RU" sz="1700" i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en-US" sz="19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g-BG" sz="19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Максимален интензитет </a:t>
            </a:r>
            <a:r>
              <a:rPr lang="bg-BG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помощта - 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</a:t>
            </a:r>
            <a:r>
              <a:rPr lang="ru-RU" sz="19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90% 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9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общите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допустими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9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проекта.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6496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424936" cy="2232249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3600" dirty="0" smtClean="0"/>
              <a:t/>
            </a:r>
            <a:br>
              <a:rPr lang="bg-BG" sz="3600" dirty="0" smtClean="0"/>
            </a:br>
            <a:r>
              <a:rPr lang="bg-BG" sz="3200" dirty="0"/>
              <a:t/>
            </a:r>
            <a:br>
              <a:rPr lang="bg-BG" sz="3200" dirty="0"/>
            </a:br>
            <a:r>
              <a:rPr lang="bg-BG" sz="4400" dirty="0" smtClean="0"/>
              <a:t>Бюджет на проекта</a:t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551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31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920880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Условия за допустимост на разходите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са необходими за изпълнението на проекта и да отговарят на принципите за добро финансово управление - икономичност, ефикасност и ефективност на вложените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средства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бъдат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след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датата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подписване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административния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договор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до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изтичане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срок, определен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представяне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финалния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отчет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проекта;</a:t>
            </a: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са в съответствие с категориите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включени в договора за предоставяне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en-US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bg-BG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реално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доставени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услуги;</a:t>
            </a: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разходите да е налична адекватна одитна следа, включително да са спазени разпоредбите за наличност на документите по чл. 140 от Регламент (ЕС) № 1303/2013 и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 действително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платени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 по-късно от датата на подаване на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междинния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финалния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отчет по проекта от страна на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бенефициента;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97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32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920880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Условия за допустимост на разходите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en-US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бъдат подкрепени от оригинални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разходно-оправдателни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документи и да </a:t>
            </a:r>
            <a:r>
              <a:rPr lang="bg-BG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 отразени в счетоводната документация на бенефициента чрез отделни счетоводни аналитични сметки или в отделна счетоводна </a:t>
            </a:r>
            <a:r>
              <a:rPr lang="bg-BG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система.</a:t>
            </a:r>
            <a:endParaRPr lang="en-US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en-US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bg-BG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 </a:t>
            </a:r>
            <a:r>
              <a:rPr lang="bg-BG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се има предвид, че при разходването на средствата от бюджета бенефициентите следва да спазват правилата за определяне на изпълнители на дейности по проекта, които са заложени в Глава Четвърта на Закона за управление на средствата от европейските структурни и инвестиционни фондове, </a:t>
            </a:r>
            <a:r>
              <a:rPr lang="bg-BG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относимите</a:t>
            </a:r>
            <a:r>
              <a:rPr lang="bg-BG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подзаконови нормативни актове (към настоящия момент Постановление на МС № 118 от 27.05.2014 г.) и изискванията на Управляващия орган. За улеснение на бенефициентите при прилагането на описаните правила УО е публикувал на сайта си Ръководство за изпълнение на договори за безвъзмездна финансова помощ по Оперативна програма „Иновации и конкурентоспособност“ 2014-2020.</a:t>
            </a: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032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33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(1)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възнаграждения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(вкл.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здравни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осигурителни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вноски за сметка на работодателя)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квалифициран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персонал, необходим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 – </a:t>
            </a:r>
            <a:r>
              <a:rPr lang="ru-RU" sz="1600" b="1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 60%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проекта.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Важно: 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Разходите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възнаграждения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квалифициран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персонал,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нает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единствено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трудов договор за минимум 4 работни часа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ден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Размерът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брутното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трудово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възнаграждение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8 часов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работен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ден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трябва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надвишава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максималния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месечен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размер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осигурителния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доход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годината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- 2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600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лева.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Размерът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възнаграждението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персонал,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нает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по-малко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8 часа,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пропорционално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персонал,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нает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8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часа.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792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34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(2)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представляващи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 – </a:t>
            </a:r>
            <a:r>
              <a:rPr lang="ru-RU" sz="1600" b="1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 100 000 </a:t>
            </a:r>
            <a:r>
              <a:rPr lang="ru-RU" sz="1600" b="1" i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лева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нематериални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(вкл.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проекта.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прототипи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пилотни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линии -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само в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случай</a:t>
            </a:r>
            <a:r>
              <a:rPr lang="bg-BG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кандидата.</a:t>
            </a: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bg-BG" sz="1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Важно: </a:t>
            </a:r>
            <a:r>
              <a:rPr lang="bg-BG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 за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доставка, монтаж,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инсталиране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изпитване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въвеждане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експлоатация</a:t>
            </a: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оборудването, следва да бъдат включени в общата стойност на </a:t>
            </a: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дълготрайните активи, посочена в бюджета.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случай,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че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посочени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отделни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редове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същите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ще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премахнати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бюджета на проекта.</a:t>
            </a:r>
            <a:endParaRPr lang="bg-BG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90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35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(3)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ru-RU" sz="16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Дълготрайните</a:t>
            </a:r>
            <a:r>
              <a:rPr lang="ru-RU" sz="16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материални</a:t>
            </a:r>
            <a:r>
              <a:rPr lang="ru-RU" sz="16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нематериални</a:t>
            </a:r>
            <a:r>
              <a:rPr lang="ru-RU" sz="16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6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използвани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единствено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стопанския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обект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получава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да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амортизируеми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да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закупени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при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пазарни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условия от трети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несвързани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купувача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и да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включени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активите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предприятието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получаващо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както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да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останат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проекта, за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е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предоставена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за срок от минимум три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години</a:t>
            </a:r>
            <a:r>
              <a:rPr lang="bg-BG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bg-BG" sz="16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bg-BG" sz="16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Допустимо 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 и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посочените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чрез договор за </a:t>
            </a:r>
            <a:r>
              <a:rPr lang="ru-RU" sz="16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краткосрочен финансов лизинг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в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се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съдържа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задължението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бенефициентът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закупи актива след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изтичането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договора за лизинг, но не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по-късно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крайния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срок на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проекта.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Придобиването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чрез финансов лизинг е допустимо при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спазване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условията</a:t>
            </a:r>
            <a:r>
              <a:rPr lang="ru-RU" sz="1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чл. 19, ал. 1 и ал. 3 на ПМС № 119/2014 г.  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543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36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(4)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539552" y="2195446"/>
            <a:ext cx="7848872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наем на помещения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приложни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научни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изследвания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тествания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изпитвания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измервания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както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тестване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прототипи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пилотни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линии.</a:t>
            </a: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външни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услуги за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 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извършване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приложни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научни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изследвания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тествания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изпитвания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измервания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методики),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разработването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защита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национално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международно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равнище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(вкл. такси за регистрация на патент, полезен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модел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промишлен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дизайн);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тестване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прототипи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пилотни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линии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изработване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икономическа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 (вкл.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инвестиционен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бизнес план)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иновативен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77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37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268760"/>
            <a:ext cx="8064896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(5)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395536" y="1772816"/>
            <a:ext cx="7992888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външни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услуги за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 </a:t>
            </a: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технологии за производство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изработване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анализи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проучвания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маркетингови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пазарна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реализация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; 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наем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зали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техника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организиране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промоционални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събития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популяризиране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продукт или </a:t>
            </a:r>
            <a:r>
              <a:rPr lang="ru-RU" sz="16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командировки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страната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чужбина (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пътни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дневни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квартирни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 на персонала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разработващ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иновацията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необходими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проекта</a:t>
            </a:r>
            <a:r>
              <a:rPr lang="en-US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</a:t>
            </a: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спазване</a:t>
            </a:r>
            <a:r>
              <a:rPr lang="ru-RU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изискванията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Наредбата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командировки в </a:t>
            </a:r>
            <a:r>
              <a:rPr lang="ru-RU" sz="14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страната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Наредбата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4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служебните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командировки и специализации в </a:t>
            </a:r>
            <a:r>
              <a:rPr lang="ru-RU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чужбина</a:t>
            </a:r>
            <a:r>
              <a:rPr lang="en-US" sz="16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algn="just" fontAlgn="base"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Важно:</a:t>
            </a:r>
            <a:r>
              <a:rPr lang="ru-RU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Максималният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размер на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разходите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дневни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квартирни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при командировки в чужбина не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превишава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размера, указан в Приложение 2 на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Наредбата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4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служебните</a:t>
            </a:r>
            <a:r>
              <a:rPr lang="ru-RU" sz="14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командировки и специализации в </a:t>
            </a:r>
            <a:r>
              <a:rPr lang="ru-RU" sz="14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чужбина.</a:t>
            </a:r>
            <a:endParaRPr lang="ru-RU" sz="14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визуализация </a:t>
            </a:r>
            <a:r>
              <a:rPr lang="ru-RU" sz="16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до 2000 лева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811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38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503548" y="1268760"/>
            <a:ext cx="8064896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ТРЕТИРАНЕ НА ДАНЪК ДОБАВЕНА СТОЙНОСТ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827584" y="2132856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изготвянето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бюджета на проекта,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спазват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националното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законодателство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относно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третирането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ДДС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като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„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възстановим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” и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съответно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недопустим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като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„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невъзстановим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” и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съответно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допустим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ОПИК и </a:t>
            </a:r>
            <a:r>
              <a:rPr lang="ru-RU" sz="20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настоящата</a:t>
            </a:r>
            <a:r>
              <a:rPr lang="ru-RU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процедура. </a:t>
            </a: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97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Изисквания</a:t>
            </a:r>
            <a:r>
              <a:rPr lang="bg-BG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bg-BG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съставяне на Бюджет на проекта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7560840" cy="4680520"/>
          </a:xfrm>
        </p:spPr>
        <p:txBody>
          <a:bodyPr numCol="1">
            <a:normAutofit/>
          </a:bodyPr>
          <a:lstStyle/>
          <a:p>
            <a:pPr marL="180975" indent="0">
              <a:spcBef>
                <a:spcPts val="0"/>
              </a:spcBef>
              <a:buClr>
                <a:schemeClr val="bg2">
                  <a:lumMod val="25000"/>
                </a:schemeClr>
              </a:buClr>
              <a:buNone/>
            </a:pPr>
            <a:endParaRPr lang="ru-RU" sz="1600" b="1" i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Заложените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съответстват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представените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пазарни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цени,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е допустимо увеличение до 10 % 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стойността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представената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оферта и/или извлечение от каталог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производител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доставчик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и/или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проучване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интернет. </a:t>
            </a:r>
            <a:endParaRPr lang="ru-RU" sz="16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проверка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съответствието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цени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чуждестранна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валута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ще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взима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предвид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курсът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БНБ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към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дата 04.02.2016 г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бюджета не се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посочват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марки,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модели,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технически характеристики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указващи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насочващи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белези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към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конкретен актив или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доставчик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бюджета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няма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отделни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колони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брой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единична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стойност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опишат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закупуваните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ДМА, ДНА, услуги,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месеците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заетост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проекта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планирания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наемане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персонал,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вида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предвидените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командировки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страната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чужбина,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предвидените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месеци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наем на помещения и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други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описателната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част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отделните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бюджетни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редове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всеки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се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записват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само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единствено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еднакви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технически характеристики/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параметри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единични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цени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2241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908720"/>
            <a:ext cx="7704856" cy="554461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(3)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bg-BG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Режим на държавна/минимална помощ:</a:t>
            </a: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„</a:t>
            </a:r>
            <a:r>
              <a:rPr lang="ru-RU" sz="20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20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minimis</a:t>
            </a:r>
            <a:r>
              <a:rPr lang="ru-RU" sz="20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Регламент (ЕС) № 1407/2013 на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18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декември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2013 г.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относно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прилагането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107 и 108 от Договора за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функциониране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Европейския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съюз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помощта „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minimis</a:t>
            </a:r>
            <a:r>
              <a:rPr lang="ru-RU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“.</a:t>
            </a:r>
            <a:endParaRPr lang="bg-BG" sz="20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247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40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848872" cy="3744416"/>
          </a:xfrm>
        </p:spPr>
        <p:txBody>
          <a:bodyPr/>
          <a:lstStyle/>
          <a:p>
            <a:pPr lvl="1" algn="l">
              <a:defRPr/>
            </a:pPr>
            <a: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Вариант 1</a:t>
            </a: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- с авансово плащане, междинни плащания и окончателно плащане</a:t>
            </a:r>
            <a:r>
              <a:rPr lang="en-US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;</a:t>
            </a: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Вариант 2  </a:t>
            </a: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- само междинни плащания и окончателно плащане;</a:t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Вариант 3</a:t>
            </a: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 - само окончателно плащане.</a:t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b="1" kern="1200" dirty="0">
                <a:solidFill>
                  <a:srgbClr val="FF0000"/>
                </a:solidFill>
                <a:latin typeface="Tahoma" pitchFamily="34" charset="0"/>
                <a:ea typeface="+mn-ea"/>
                <a:cs typeface="Tahoma" pitchFamily="34" charset="0"/>
              </a:rPr>
              <a:t>ВАЖНО:</a:t>
            </a:r>
            <a:r>
              <a:rPr lang="en-US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en-US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Авансовото плащане е до 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40 % от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сумата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на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одобрената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безвъзмездна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финансова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помощ</a:t>
            </a:r>
            <a:r>
              <a:rPr lang="bg-BG" sz="1600" b="1" kern="1200" dirty="0" smtClean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.</a:t>
            </a:r>
            <a:br>
              <a:rPr lang="bg-BG" sz="1600" b="1" kern="1200" dirty="0" smtClean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Общият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размер на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междинните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плащания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не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може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да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надхвърля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95% от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стойността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на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безвъзмездната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финансова</a:t>
            </a:r>
            <a:r>
              <a:rPr lang="ru-RU" sz="1600" b="1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ru-RU" sz="1600" b="1" kern="1200" dirty="0" err="1" smtClean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помощ</a:t>
            </a:r>
            <a:r>
              <a:rPr lang="ru-RU" sz="1600" b="1" kern="1200" dirty="0" smtClean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>.</a:t>
            </a:r>
            <a: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lang="bg-BG" sz="1600" kern="1200" dirty="0">
                <a:solidFill>
                  <a:prstClr val="black"/>
                </a:solidFill>
                <a:latin typeface="Tahoma" pitchFamily="34" charset="0"/>
                <a:ea typeface="+mn-ea"/>
                <a:cs typeface="Tahoma" pitchFamily="34" charset="0"/>
              </a:rPr>
            </a:br>
            <a:endParaRPr lang="bg-BG" sz="1600" kern="1200" dirty="0">
              <a:solidFill>
                <a:prstClr val="black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920880" cy="1296144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bg-BG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Варианти за изплащане на безвъзмездната </a:t>
            </a:r>
            <a:r>
              <a:rPr lang="ru-RU" sz="1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помощ</a:t>
            </a:r>
            <a:endParaRPr lang="ru-RU" sz="16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606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979712" y="2492896"/>
            <a:ext cx="6336704" cy="158417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bg-BG" sz="32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НОВИ</a:t>
            </a:r>
            <a:br>
              <a:rPr lang="bg-BG" sz="32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bg-BG" sz="3200" dirty="0" smtClean="0">
                <a:solidFill>
                  <a:srgbClr val="002060"/>
                </a:solidFill>
              </a:rPr>
              <a:t>ВЪЗМОЖНОСТИ </a:t>
            </a:r>
          </a:p>
          <a:p>
            <a:pPr marL="18288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bg-BG" sz="3200" dirty="0">
                <a:solidFill>
                  <a:srgbClr val="002060"/>
                </a:solidFill>
              </a:rPr>
              <a:t> </a:t>
            </a:r>
            <a:r>
              <a:rPr lang="bg-BG" sz="3200" dirty="0" smtClean="0">
                <a:solidFill>
                  <a:srgbClr val="002060"/>
                </a:solidFill>
              </a:rPr>
              <a:t>         </a:t>
            </a:r>
            <a:r>
              <a:rPr lang="bg-BG" sz="32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2014 - 2020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7584" y="188641"/>
            <a:ext cx="7899491" cy="896584"/>
          </a:xfrm>
          <a:prstGeom prst="rect">
            <a:avLst/>
          </a:prstGeo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marL="228600" indent="-2286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28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  <a:defRPr/>
            </a:pPr>
            <a:r>
              <a:rPr lang="en-US" sz="2000" i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WWW.OPCOMPETITIVENESS.BG</a:t>
            </a:r>
            <a:endParaRPr lang="bg-BG" sz="2000" i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28596" y="5072074"/>
            <a:ext cx="8298479" cy="1512000"/>
            <a:chOff x="428596" y="5072074"/>
            <a:chExt cx="8298479" cy="1512000"/>
          </a:xfrm>
        </p:grpSpPr>
        <p:pic>
          <p:nvPicPr>
            <p:cNvPr id="8" name="Picture 7" descr="OPIC1BG_COLOR_DOWN.f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15140" y="5072074"/>
              <a:ext cx="2011935" cy="1512000"/>
            </a:xfrm>
            <a:prstGeom prst="rect">
              <a:avLst/>
            </a:prstGeom>
          </p:spPr>
        </p:pic>
        <p:pic>
          <p:nvPicPr>
            <p:cNvPr id="14" name="Picture 13" descr="textEU+LOGO.f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596" y="5072074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969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 кандидати </a:t>
            </a: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юридически лица или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еднолични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търговци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регистрирани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Търговския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закон или Закона за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кооперациите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по-малко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три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приключени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години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дата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предложения; 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не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попадат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забранителните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режими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Регламент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(ЕС) № 1407/2013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18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декември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2013 г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недопустими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съобразно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демаркационната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линия с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на ЕС.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3052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6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124744"/>
            <a:ext cx="7920880" cy="5112568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(1)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Предприятия, </a:t>
            </a:r>
            <a:r>
              <a:rPr lang="ru-RU" sz="15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чиято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основна дейност или дейността, за която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кандидатстват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 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отнася до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сектора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рибарството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аквакултурите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обхванати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Регламент (ЕО) № 104/2000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сектора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</a:t>
            </a: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сектора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търговията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случаи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когато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размерът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помощта е определен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основа на цените или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количествата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този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вид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изкупувани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производители или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предлагани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предприятия; или 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когато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помощта е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задължението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прехвърлена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частично или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изцяло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производители;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endParaRPr lang="ru-RU" sz="15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86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268760"/>
            <a:ext cx="813690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(2)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Финансирането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представлява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помощи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износ за трети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по-конкретно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изнасяните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количества,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функционирането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дистрибуторска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мрежа или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текущи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износа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поставена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зависимост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преференциално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спрямо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вносни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такива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•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товарни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автомобили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сухопътен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385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24631"/>
            <a:ext cx="8208912" cy="65246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124743"/>
            <a:ext cx="7848872" cy="5040559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ru-RU" sz="18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(3)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ru-RU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микро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 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ЗМСП,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седалище или клон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седалище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 </a:t>
            </a:r>
            <a:r>
              <a:rPr lang="ru-RU" sz="1800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заявили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община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Република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извършващи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икономическа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кандидатстващи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маркетинг на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горски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658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24631"/>
            <a:ext cx="8208912" cy="65246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РАЗРАБОТВАНЕ НА ИНОВАЦИИ ОТ </a:t>
            </a:r>
            <a:b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СТАРТИРАЩИ ПРЕДПРИЯТИЯ“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008063"/>
            <a:ext cx="7848872" cy="5157240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ru-RU" sz="18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(4)</a:t>
            </a:r>
            <a:endParaRPr lang="ru-RU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микро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предприятия,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ЗМСП,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осъществяващи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инвестиции,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маркетинг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извън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№ I от Договора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общност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памук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случай че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инвестиции се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малки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ЗМСП,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осъществяващи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маркетинг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неселскостопански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извън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№ I от Договора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общност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памук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изключение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хляб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сладкарски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изделия, в случай че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инвестиции се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471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IK-Portrait_Transperant_14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PIK-Portrait_Transperant_14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A6825A5457E964C9F04450A9C8C82CB" ma:contentTypeVersion="0" ma:contentTypeDescription="Създаване на нов документ" ma:contentTypeScope="" ma:versionID="bff7cea51b324d191132489e9baa2fc2">
  <xsd:schema xmlns:xsd="http://www.w3.org/2001/XMLSchema" xmlns:xs="http://www.w3.org/2001/XMLSchema" xmlns:p="http://schemas.microsoft.com/office/2006/metadata/properties" xmlns:ns2="6ecd46a9-be8c-4060-a833-d291ab4ecad3" targetNamespace="http://schemas.microsoft.com/office/2006/metadata/properties" ma:root="true" ma:fieldsID="79e51eafffbaf3b1dc8c5d4e3973e965" ns2:_="">
    <xsd:import namespace="6ecd46a9-be8c-4060-a833-d291ab4eca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d46a9-be8c-4060-a833-d291ab4ecad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Стойност на ИД на документ" ma:description="Стойността на ИД на документ, присвоен на този елемент." ma:internalName="_dlc_DocId" ma:readOnly="true">
      <xsd:simpleType>
        <xsd:restriction base="dms:Text"/>
      </xsd:simpleType>
    </xsd:element>
    <xsd:element name="_dlc_DocIdUrl" ma:index="9" nillable="true" ma:displayName="ИД на документ" ma:description="Постоянна връзка към този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ъдържание"/>
        <xsd:element ref="dc:title" minOccurs="0" maxOccurs="1" ma:index="4" ma:displayName="Заглав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ecd46a9-be8c-4060-a833-d291ab4ecad3">P6FQSRT7ZU5Y-3-8</_dlc_DocId>
    <_dlc_DocIdUrl xmlns="6ecd46a9-be8c-4060-a833-d291ab4ecad3">
      <Url>https://www.uni-ruse.bg/projects/_layouts/15/DocIdRedir.aspx?ID=P6FQSRT7ZU5Y-3-8</Url>
      <Description>P6FQSRT7ZU5Y-3-8</Description>
    </_dlc_DocIdUrl>
  </documentManagement>
</p:properties>
</file>

<file path=customXml/itemProps1.xml><?xml version="1.0" encoding="utf-8"?>
<ds:datastoreItem xmlns:ds="http://schemas.openxmlformats.org/officeDocument/2006/customXml" ds:itemID="{5AA05978-4EA0-46DE-A9B0-87C235384CFA}"/>
</file>

<file path=customXml/itemProps2.xml><?xml version="1.0" encoding="utf-8"?>
<ds:datastoreItem xmlns:ds="http://schemas.openxmlformats.org/officeDocument/2006/customXml" ds:itemID="{36A5B536-4681-4FD4-9408-68AD39DE6A7B}"/>
</file>

<file path=customXml/itemProps3.xml><?xml version="1.0" encoding="utf-8"?>
<ds:datastoreItem xmlns:ds="http://schemas.openxmlformats.org/officeDocument/2006/customXml" ds:itemID="{F554F2DE-1FE3-48ED-8F0B-989BE132B06C}"/>
</file>

<file path=customXml/itemProps4.xml><?xml version="1.0" encoding="utf-8"?>
<ds:datastoreItem xmlns:ds="http://schemas.openxmlformats.org/officeDocument/2006/customXml" ds:itemID="{DC10E102-674B-4339-A135-67F136E85B6B}"/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4691</Words>
  <Application>Microsoft Office PowerPoint</Application>
  <PresentationFormat>On-screen Show (4:3)</PresentationFormat>
  <Paragraphs>479</Paragraphs>
  <Slides>41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OPIK-Portrait_Transperant_14</vt:lpstr>
      <vt:lpstr>3_OPIK-Portrait_Transperant_14</vt:lpstr>
      <vt:lpstr>ОПЕРАТИВНА ПРОГРАМА “ИНОВАЦИИ И КОНКУРЕНТОСПОСОБНОСТ“ 2014-2020   „Подкрепа за разработване на иновации от стартиращи предприятия“   </vt:lpstr>
      <vt:lpstr>“ПОДКРЕПА ЗА РАЗРАБОТВАНЕ НА ИНОВАЦИИ ОТ  СТАРТИРАЩИ ПРЕДПРИЯТИЯ“ </vt:lpstr>
      <vt:lpstr>“ПОДКРЕПА ЗА РАЗРАБОТВАНЕ НА ИНОВАЦИИ ОТ  СТАРТИРАЩИ ПРЕДПРИЯТИЯ“ </vt:lpstr>
      <vt:lpstr>“ПОДКРЕПА ЗА РАЗРАБОТВАНЕ НА ИНОВАЦИИ ОТ  СТАРТИРАЩИ ПРЕДПРИЯТИЯ“ 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  Недопустими кандидати (5)     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</vt:lpstr>
      <vt:lpstr>“ПОДКРЕПА ЗА РАЗРАБОТВАНЕ НА ИНОВАЦИИ ОТ  СТАРТИРАЩИ ПРЕДПРИЯТИЯ“  Допустими проекти (3) </vt:lpstr>
      <vt:lpstr>“ПОДКРЕПА ЗА РАЗРАБОТВАНЕ НА ИНОВАЦИИ ОТ  СТАРТИРАЩИ ПРЕДПРИЯТИЯ“  Допустими проекти (4) </vt:lpstr>
      <vt:lpstr>“ПОДКРЕПА ЗА РАЗРАБОТВАНЕ НА ИНОВАЦИИ ОТ  СТАРТИРАЩИ ПРЕДПРИЯТИЯ“   Допустими проекти (5) </vt:lpstr>
      <vt:lpstr>“ПОДКРЕПА ЗА РАЗРАБОТВАНЕ НА ИНОВАЦИИ ОТ  СТАРТИРАЩИ ПРЕДПРИЯТИЯ“  Допустими дейности (1) </vt:lpstr>
      <vt:lpstr>“ПОДКРЕПА ЗА РАЗРАБОТВАНЕ НА ИНОВАЦИИ ОТ  СТАРТИРАЩИ ПРЕДПРИЯТИЯ“  Допустими дейности (2) </vt:lpstr>
      <vt:lpstr>“ПОДКРЕПА ЗА РАЗРАБОТВАНЕ НА ИНОВАЦИИ ОТ  СТАРТИРАЩИ ПРЕДПРИЯТИЯ“  Недопустими дейности (1) </vt:lpstr>
      <vt:lpstr>“ПОДКРЕПА ЗА РАЗРАБОТВАНЕ НА ИНОВАЦИИ ОТ  СТАРТИРАЩИ ПРЕДПРИЯТИЯ“  Недопустими дейности (2) </vt:lpstr>
      <vt:lpstr>“ПОДКРЕПА ЗА РАЗРАБОТВАНЕ НА ИНОВАЦИИ ОТ  СТАРТИРАЩИ ПРЕДПРИЯТИЯ“   Приоритизиране на проектите </vt:lpstr>
      <vt:lpstr>“ПОДКРЕПА ЗА РАЗРАБОТВАНЕ НА ИНОВАЦИИ ОТ  СТАРТИРАЩИ ПРЕДПРИЯТИЯ“  Продължителност на проектите, краен срок за подаване, предоставяне на допълнителна информация </vt:lpstr>
      <vt:lpstr> Кандидатстване, оценка и договаряне  </vt:lpstr>
      <vt:lpstr>“ПОДКРЕПА ЗА РАЗРАБОТВАНЕ НА ИНОВАЦИИ ОТ  СТАРТИРАЩИ ПРЕДПРИЯТИЯ“  Подаване на проектни предложения </vt:lpstr>
      <vt:lpstr>“ПОДКРЕПА ЗА РАЗРАБОТВАНЕ НА ИНОВАЦИИ ОТ  СТАРТИРАЩИ ПРЕДПРИЯТИЯ“  Регулаторна рамка и етапи на оценка на проектните предложения  </vt:lpstr>
      <vt:lpstr>“ПОДКРЕПА ЗА РАЗРАБОТВАНЕ НА ИНОВАЦИИ ОТ  СТАРТИРАЩИ ПРЕДПРИЯТИЯ“  Оценка на административно съответствие и допустимост (1)  </vt:lpstr>
      <vt:lpstr>“ПОДКРЕПА ЗА РАЗРАБОТВАНЕ НА ИНОВАЦИИ ОТ  СТАРТИРАЩИ ПРЕДПРИЯТИЯ“  Оценка на административно съответствие и допустимост (2)   </vt:lpstr>
      <vt:lpstr>“ПОДКРЕПА ЗА РАЗРАБОТВАНЕ НА ИНОВАЦИИ ОТ  СТАРТИРАЩИ ПРЕДПРИЯТИЯ“  Техническа и финансова оценка (1)  </vt:lpstr>
      <vt:lpstr>“ПОДКРЕПА ЗА РАЗРАБОТВАНЕ НА ИНОВАЦИИ ОТ  СТАРТИРАЩИ ПРЕДПРИЯТИЯ“  Техническа и финансова оценка (2)  </vt:lpstr>
      <vt:lpstr>“ПОДКРЕПА ЗА РАЗРАБОТВАНЕ НА ИНОВАЦИИ ОТ  СТАРТИРАЩИ ПРЕДПРИЯТИЯ“  Процедура по договаряне    </vt:lpstr>
      <vt:lpstr>  Бюджет на проекта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</vt:lpstr>
      <vt:lpstr>“ПОДКРЕПА ЗА РАЗРАБОТВАНЕ НА ИНОВАЦИИ ОТ  СТАРТИРАЩИ ПРЕДПРИЯТИЯ“    Изисквания  за съставяне на Бюджет на проекта</vt:lpstr>
      <vt:lpstr>Вариант 1 - с авансово плащане, междинни плащания и окончателно плащане;  Вариант 2  - само междинни плащания и окончателно плащане;  Вариант 3  - само окончателно плащане.  ВАЖНО: Авансовото плащане е до 40 % от сумата на одобрената безвъзмездна финансова помощ.  Общият размер на междинните плащания не може да надхвърля 95% от стойността на безвъзмездната финансова помощ.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Стела</dc:creator>
  <cp:lastModifiedBy>User</cp:lastModifiedBy>
  <cp:revision>411</cp:revision>
  <cp:lastPrinted>2016-02-05T15:39:27Z</cp:lastPrinted>
  <dcterms:created xsi:type="dcterms:W3CDTF">2015-05-04T12:28:54Z</dcterms:created>
  <dcterms:modified xsi:type="dcterms:W3CDTF">2016-02-08T05:13:26Z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0x010100BA6825A5457E964C9F04450A9C8C82CB</vt:lpwstr>
  </property>
  <property fmtid="{D5CDD505-2E9C-101B-9397-08002B2CF9AE}" pid="3" name="_dlc_DocIdItemGuid">
    <vt:lpwstr>deb90d36-6beb-487c-9a46-d07374f9900c</vt:lpwstr>
  </property>
</Properties>
</file>